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309" r:id="rId3"/>
    <p:sldId id="306" r:id="rId4"/>
    <p:sldId id="304" r:id="rId5"/>
    <p:sldId id="287" r:id="rId6"/>
    <p:sldId id="310" r:id="rId7"/>
    <p:sldId id="311" r:id="rId8"/>
    <p:sldId id="266" r:id="rId9"/>
    <p:sldId id="267" r:id="rId10"/>
    <p:sldId id="269" r:id="rId11"/>
    <p:sldId id="271" r:id="rId12"/>
    <p:sldId id="302" r:id="rId13"/>
    <p:sldId id="303" r:id="rId14"/>
    <p:sldId id="288" r:id="rId15"/>
    <p:sldId id="274" r:id="rId16"/>
    <p:sldId id="300" r:id="rId17"/>
    <p:sldId id="313" r:id="rId18"/>
    <p:sldId id="275" r:id="rId19"/>
    <p:sldId id="314" r:id="rId20"/>
    <p:sldId id="277" r:id="rId21"/>
    <p:sldId id="276" r:id="rId22"/>
    <p:sldId id="292" r:id="rId23"/>
    <p:sldId id="278" r:id="rId24"/>
    <p:sldId id="279" r:id="rId25"/>
    <p:sldId id="291" r:id="rId26"/>
    <p:sldId id="280" r:id="rId27"/>
    <p:sldId id="284" r:id="rId28"/>
    <p:sldId id="281" r:id="rId29"/>
    <p:sldId id="282" r:id="rId30"/>
    <p:sldId id="285" r:id="rId31"/>
    <p:sldId id="312" r:id="rId32"/>
    <p:sldId id="298" r:id="rId33"/>
    <p:sldId id="294" r:id="rId34"/>
    <p:sldId id="299" r:id="rId35"/>
    <p:sldId id="305" r:id="rId36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77" autoAdjust="0"/>
    <p:restoredTop sz="94700" autoAdjust="0"/>
  </p:normalViewPr>
  <p:slideViewPr>
    <p:cSldViewPr>
      <p:cViewPr>
        <p:scale>
          <a:sx n="80" d="100"/>
          <a:sy n="80" d="100"/>
        </p:scale>
        <p:origin x="-84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C:\Documents and Settings\Администратор\Рабочий стол\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643050"/>
            <a:ext cx="5931131" cy="385710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600" b="1" dirty="0" smtClean="0"/>
              <a:t>სვანეთის </a:t>
            </a:r>
            <a:r>
              <a:rPr lang="ka-GE" sz="3600" b="1" dirty="0" smtClean="0"/>
              <a:t>2014 წლის </a:t>
            </a:r>
            <a:r>
              <a:rPr lang="ka-GE" sz="3600" b="1" smtClean="0"/>
              <a:t>არქეოლოგიური </a:t>
            </a:r>
            <a:r>
              <a:rPr lang="ka-GE" sz="3600" b="1" smtClean="0"/>
              <a:t>                                 </a:t>
            </a:r>
            <a:r>
              <a:rPr lang="ka-GE" sz="3600" b="1" smtClean="0"/>
              <a:t>ექსპედიციის </a:t>
            </a:r>
            <a:r>
              <a:rPr lang="ka-GE" sz="3600" b="1" smtClean="0"/>
              <a:t> </a:t>
            </a:r>
            <a:r>
              <a:rPr lang="ka-GE" sz="3600" b="1" smtClean="0"/>
              <a:t>ანგარიში </a:t>
            </a:r>
            <a:endParaRPr lang="en-US" sz="3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7158" y="5857892"/>
            <a:ext cx="8229600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5929330"/>
            <a:ext cx="82296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           ხელმძღვანელი: პროფ. ზვიად კვიციანი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8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2014\luha=1\IMG_0128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43240" y="3857628"/>
            <a:ext cx="27860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 smtClean="0"/>
              <a:t>ზემო ლუჰას შუა საუკუნეების ნამოსახლარი</a:t>
            </a:r>
            <a:endParaRPr lang="ru-RU" sz="3200" dirty="0"/>
          </a:p>
        </p:txBody>
      </p:sp>
      <p:pic>
        <p:nvPicPr>
          <p:cNvPr id="5" name="Содержимое 3" descr="G:\2014\luha=1\IMG_006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2143116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G:\2014\luha=1\IMG_0044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15074" y="1428736"/>
            <a:ext cx="2643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2014\sixrakedeli\IMG_0017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480" y="1428736"/>
            <a:ext cx="557216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2700" dirty="0" smtClean="0"/>
              <a:t>შუა საუკუნეების სასიმაგრო თავდაცვითი კედლის ფრაგმენტი. სვანეთი, მესტიის რ-ნი, ბეჩოს თემი, ადგილი ,,შიხრა’’.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Администратор\Рабочий стол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49490" y="1524000"/>
            <a:ext cx="564502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Autofit/>
          </a:bodyPr>
          <a:lstStyle/>
          <a:p>
            <a:r>
              <a:rPr lang="ka-GE" sz="2400" dirty="0" smtClean="0"/>
              <a:t>სპილენძის ნივთების კოლექცია (ცული, სატევრისპირი, საკინძი)  ძვ.წ. </a:t>
            </a:r>
            <a:r>
              <a:rPr lang="en-US" sz="2400" dirty="0" smtClean="0"/>
              <a:t>IV-III</a:t>
            </a:r>
            <a:r>
              <a:rPr lang="ka-GE" sz="2400" dirty="0" smtClean="0"/>
              <a:t> ათასწლეული (სვანეთი, მესტის რ-ნი სოფ. ქვ. ლუჰა)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2014\Новая папка\IMG_013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57356" y="1428736"/>
            <a:ext cx="535785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2400" b="1" dirty="0" smtClean="0"/>
              <a:t>ძვ.წ. </a:t>
            </a:r>
            <a:r>
              <a:rPr sz="2400" b="1" smtClean="0"/>
              <a:t>IV </a:t>
            </a:r>
            <a:r>
              <a:rPr lang="ka-GE" sz="2400" b="1" dirty="0" smtClean="0"/>
              <a:t>ათასწლეულის სპილენძის ყუადაქანებული ცული (სვანეთი, მესტიის რაიონი ცოფ. ქვ. ლუჰა) </a:t>
            </a:r>
            <a:endParaRPr lang="ru-RU" sz="2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chaxatuli\Gaertianebuli ta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955574" y="1524000"/>
            <a:ext cx="3232852" cy="4572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2800" dirty="0" smtClean="0"/>
              <a:t>სპილენძ-ბრინჯაოს ნივთების კოლექცია </a:t>
            </a:r>
            <a:r>
              <a:rPr lang="en-US" sz="2800" dirty="0" smtClean="0"/>
              <a:t>IV-III-II</a:t>
            </a:r>
            <a:r>
              <a:rPr lang="ka-GE" sz="2800" dirty="0" smtClean="0"/>
              <a:t> ათასწლეულები. (სვანეთი, მესტიის რ-ნი, სოფლები, ქვ. ლუჰა, და ზედა ლუჰა)</a:t>
            </a:r>
            <a:endParaRPr lang="ru-RU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kviciani sul axlebi\foto\საიუველირო იარაღები ტიბრიშიდან,მდ. ენგურის მარჯვენა სანაპირო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2700" dirty="0" smtClean="0"/>
              <a:t>საუველირო (საოქრომჭედლო) იარაღები. </a:t>
            </a:r>
            <a:br>
              <a:rPr lang="ka-GE" sz="2700" dirty="0" smtClean="0"/>
            </a:br>
            <a:r>
              <a:rPr lang="ka-GE" sz="2700" dirty="0" smtClean="0"/>
              <a:t> ძვ.წ. </a:t>
            </a:r>
            <a:r>
              <a:rPr lang="en-US" sz="2700" dirty="0" smtClean="0"/>
              <a:t>I </a:t>
            </a:r>
            <a:r>
              <a:rPr lang="ka-GE" sz="2700" dirty="0" smtClean="0"/>
              <a:t>ათასწლეული (სვანეთი, მესტიის რ-ნი, ბეჩოს თემი, ადგილი ,,ბენიერი’’)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Рабочий стол\xxx\xxx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3"/>
            <a:ext cx="3071834" cy="230387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2800" dirty="0" smtClean="0"/>
              <a:t>საუველირო (საოქრომჭედლო) იარაღები. </a:t>
            </a:r>
            <a:br>
              <a:rPr lang="ka-GE" sz="2800" dirty="0" smtClean="0"/>
            </a:br>
            <a:r>
              <a:rPr lang="ka-GE" sz="2800" dirty="0" smtClean="0"/>
              <a:t> ძვ.წ. </a:t>
            </a:r>
            <a:r>
              <a:rPr lang="en-US" sz="2800" dirty="0" smtClean="0"/>
              <a:t>I </a:t>
            </a:r>
            <a:r>
              <a:rPr lang="ka-GE" sz="2800" dirty="0" smtClean="0"/>
              <a:t>ათასწლეული (სვანეთი, მესტიის რ-ნი, ბეჩოს თემი, ადგილი ,,ბენიერი’’)</a:t>
            </a:r>
            <a:endParaRPr lang="ru-RU" sz="2800" dirty="0"/>
          </a:p>
        </p:txBody>
      </p:sp>
      <p:pic>
        <p:nvPicPr>
          <p:cNvPr id="5123" name="Picture 3" descr="C:\Documents and Settings\Администратор\Рабочий стол\xxx\xxx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929066"/>
            <a:ext cx="3238522" cy="2428892"/>
          </a:xfrm>
          <a:prstGeom prst="rect">
            <a:avLst/>
          </a:prstGeom>
          <a:noFill/>
        </p:spPr>
      </p:pic>
      <p:pic>
        <p:nvPicPr>
          <p:cNvPr id="5" name="Picture 3" descr="C:\Documents and Settings\Администратор\Рабочий стол\xxx\xxx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428737"/>
            <a:ext cx="3071834" cy="2303876"/>
          </a:xfrm>
          <a:prstGeom prst="rect">
            <a:avLst/>
          </a:prstGeom>
          <a:noFill/>
        </p:spPr>
      </p:pic>
      <p:pic>
        <p:nvPicPr>
          <p:cNvPr id="6" name="Picture 2" descr="C:\Documents and Settings\Администратор\Рабочий стол\xxx\xxx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000504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ka-GE" sz="2800" b="1" dirty="0"/>
              <a:t>რენტგენოფლუორესცენტული  ანალიზის  შედეგები </a:t>
            </a:r>
            <a:endParaRPr lang="ru-RU" sz="28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1538" y="1357298"/>
          <a:ext cx="7143801" cy="5286412"/>
        </p:xfrm>
        <a:graphic>
          <a:graphicData uri="http://schemas.openxmlformats.org/drawingml/2006/table">
            <a:tbl>
              <a:tblPr/>
              <a:tblGrid>
                <a:gridCol w="531986"/>
                <a:gridCol w="1288164"/>
                <a:gridCol w="709314"/>
                <a:gridCol w="709314"/>
                <a:gridCol w="709314"/>
                <a:gridCol w="887275"/>
                <a:gridCol w="887275"/>
                <a:gridCol w="797343"/>
                <a:gridCol w="623816"/>
              </a:tblGrid>
              <a:tr h="27945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a-GE" sz="1500" dirty="0">
                        <a:latin typeface="Sylfae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Sylfae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nivTis dasaxeleba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Eelementis Semcveloba</a:t>
                      </a:r>
                      <a:r>
                        <a:rPr lang="ka-GE" sz="1100" b="1">
                          <a:latin typeface="Sylfae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ka-GE" sz="1100" b="1">
                          <a:latin typeface="AcadNusx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ka-GE" sz="1100" b="1">
                          <a:latin typeface="Sylfae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ka-GE" sz="1100" b="1">
                          <a:latin typeface="AcadNusx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ka-GE" sz="1100" b="1">
                          <a:latin typeface="Sylfaen"/>
                          <a:ea typeface="Calibri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5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Times New Roman"/>
                          <a:ea typeface="Calibri"/>
                          <a:cs typeface="Times New Roman"/>
                        </a:rPr>
                        <a:t>Fe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Times New Roman"/>
                          <a:ea typeface="Calibri"/>
                          <a:cs typeface="Times New Roman"/>
                        </a:rPr>
                        <a:t>Zn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Times New Roman"/>
                          <a:ea typeface="Calibri"/>
                          <a:cs typeface="Times New Roman"/>
                        </a:rPr>
                        <a:t>As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Times New Roman"/>
                          <a:ea typeface="Calibri"/>
                          <a:cs typeface="Times New Roman"/>
                        </a:rPr>
                        <a:t>Pb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Times New Roman"/>
                          <a:ea typeface="Calibri"/>
                          <a:cs typeface="Times New Roman"/>
                        </a:rPr>
                        <a:t>Sn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Times New Roman"/>
                          <a:ea typeface="Calibri"/>
                          <a:cs typeface="Times New Roman"/>
                        </a:rPr>
                        <a:t>Sb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100" b="1">
                          <a:latin typeface="Sylfaen"/>
                          <a:ea typeface="Calibri"/>
                          <a:cs typeface="Times New Roman"/>
                        </a:rPr>
                        <a:t>კანფარინი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0,06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88,14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9,14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AcadNusx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1,74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0,66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AcadNusx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5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b="1" baseline="30000">
                          <a:latin typeface="Sylfaen"/>
                          <a:ea typeface="Calibri"/>
                          <a:cs typeface="Times New Roman"/>
                        </a:rPr>
                        <a:t>’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gvelTev</a:t>
                      </a:r>
                      <a:r>
                        <a:rPr lang="ka-GE" sz="1100" b="1">
                          <a:latin typeface="Sylfaen"/>
                          <a:ea typeface="Calibri"/>
                          <a:cs typeface="Times New Roman"/>
                        </a:rPr>
                        <a:t>ზა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(sakinZi)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0,58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cadNusx"/>
                          <a:ea typeface="Calibri"/>
                          <a:cs typeface="Times New Roman"/>
                        </a:rPr>
                        <a:t>84,72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cadNusx"/>
                          <a:ea typeface="Calibri"/>
                          <a:cs typeface="Times New Roman"/>
                        </a:rPr>
                        <a:t>86,99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0,33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cadNusx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cadNusx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  0,06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15,10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11,10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>
                          <a:latin typeface="AcadNusx"/>
                          <a:ea typeface="Calibri"/>
                          <a:cs typeface="Times New Roman"/>
                        </a:rPr>
                        <a:t>’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100" b="1">
                          <a:latin typeface="Sylfaen"/>
                          <a:ea typeface="Calibri"/>
                          <a:cs typeface="Times New Roman"/>
                        </a:rPr>
                        <a:t>ცულ-</a:t>
                      </a: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CaquCi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44,12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64,45247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0,59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0,26557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cadNusx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  2,06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 1,06856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50,57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34,2034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AcadNusx"/>
                        <a:ea typeface="Calibri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 b="1" baseline="30000">
                          <a:latin typeface="AcadNusx"/>
                          <a:ea typeface="Calibri"/>
                          <a:cs typeface="Times New Roman"/>
                        </a:rPr>
                        <a:t>’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100" b="1">
                          <a:latin typeface="Sylfaen"/>
                          <a:ea typeface="Calibri"/>
                          <a:cs typeface="Times New Roman"/>
                        </a:rPr>
                        <a:t>ფ</a:t>
                      </a: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ex</a:t>
                      </a:r>
                      <a:r>
                        <a:rPr lang="ka-GE" sz="1100" b="1">
                          <a:latin typeface="Sylfaen"/>
                          <a:ea typeface="Calibri"/>
                          <a:cs typeface="Times New Roman"/>
                        </a:rPr>
                        <a:t>ისტერფი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saxeluri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93,99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95,61795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0,71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0,22851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cadNusx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1,05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1,05566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3,24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3,08789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7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500" b="1" baseline="30000">
                          <a:latin typeface="AcadNusx"/>
                          <a:ea typeface="Calibri"/>
                          <a:cs typeface="Times New Roman"/>
                        </a:rPr>
                        <a:t>’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5”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AcadNusx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ka-GE" sz="1700" b="1" baseline="30000">
                          <a:latin typeface="Sylfaen"/>
                          <a:ea typeface="Calibri"/>
                          <a:cs typeface="Times New Roman"/>
                        </a:rPr>
                        <a:t>’’’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100" b="1">
                          <a:latin typeface="Sylfaen"/>
                          <a:ea typeface="Calibri"/>
                          <a:cs typeface="Times New Roman"/>
                        </a:rPr>
                        <a:t>ი</a:t>
                      </a: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remi</a:t>
                      </a:r>
                      <a:r>
                        <a:rPr lang="ka-GE" sz="1100" b="1">
                          <a:latin typeface="Sylfaen"/>
                          <a:ea typeface="Calibri"/>
                          <a:cs typeface="Times New Roman"/>
                        </a:rPr>
                        <a:t>სთავიანი საკინძი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isris piri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76,45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77,08751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98,35726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97,50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0,12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cadNusx"/>
                          <a:ea typeface="Calibri"/>
                          <a:cs typeface="Times New Roman"/>
                        </a:rPr>
                        <a:t>0,04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cadNusx"/>
                          <a:ea typeface="Calibri"/>
                          <a:cs typeface="Times New Roman"/>
                        </a:rPr>
                        <a:t>0,03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0,58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0,79921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0,51576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100" b="1">
                          <a:latin typeface="AcadNusx"/>
                          <a:ea typeface="Calibri"/>
                          <a:cs typeface="Times New Roman"/>
                        </a:rPr>
                        <a:t>0,36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13,56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22,10328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1,11698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cadNusx"/>
                          <a:ea typeface="Calibri"/>
                          <a:cs typeface="Times New Roman"/>
                        </a:rPr>
                        <a:t>0,97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cadNusx"/>
                          <a:ea typeface="Calibri"/>
                          <a:cs typeface="Times New Roman"/>
                        </a:rPr>
                        <a:t>0,80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cadNusx"/>
                          <a:ea typeface="Calibri"/>
                          <a:cs typeface="Times New Roman"/>
                        </a:rPr>
                        <a:t>0,73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09" marR="65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kviciani sul axlebi\foto\მდ.ენგურის მარჯვენა სანაპირო ადგილი ტირბიში.მღვიმე შიდა ხედი (ანტიკური ხანა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4172" y="1546860"/>
            <a:ext cx="6795655" cy="452628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2800" dirty="0" smtClean="0"/>
              <a:t>სამთადამნო  გამონამუშვარი (მაღარო) - სვანეთი, მესტიის რ-ნი ბეჩოს თემი. ადგილი ,,ტირბიში’’</a:t>
            </a:r>
            <a:endParaRPr lang="ru-RU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Desktop\3-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6"/>
            <a:ext cx="278608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1800" b="1" dirty="0" smtClean="0"/>
              <a:t>ტირბიშის მაღაროს რენტგენოფლუორესცენტული  </a:t>
            </a:r>
            <a:r>
              <a:rPr lang="ka-GE" sz="1800" b="1" dirty="0"/>
              <a:t>ანალიზის  შედეგები </a:t>
            </a:r>
            <a:r>
              <a:rPr lang="ka-GE" sz="1800" dirty="0" smtClean="0"/>
              <a:t> მიკროსკოპში </a:t>
            </a:r>
            <a:r>
              <a:rPr lang="ka-GE" sz="1800" dirty="0"/>
              <a:t>ქანი წარმოდგენილია რკინის ჰიდროჟანგის (ლიმონიტი) ფოროვანი მასით. ფორები ცარიელია. იშვიათად გვხვდება კვარცის წვრილი მარცვლები. </a:t>
            </a:r>
            <a:endParaRPr lang="ru-RU" sz="1800" dirty="0"/>
          </a:p>
        </p:txBody>
      </p:sp>
      <p:pic>
        <p:nvPicPr>
          <p:cNvPr id="5" name="Picture 4" descr="C:\Documents and Settings\User\Desktop\3+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736"/>
            <a:ext cx="26432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User\Desktop\3-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929066"/>
            <a:ext cx="278608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User\Desktop\3+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929066"/>
            <a:ext cx="26432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214416" y="214293"/>
          <a:ext cx="6572294" cy="6500852"/>
        </p:xfrm>
        <a:graphic>
          <a:graphicData uri="http://schemas.openxmlformats.org/drawingml/2006/table">
            <a:tbl>
              <a:tblPr/>
              <a:tblGrid>
                <a:gridCol w="331786"/>
                <a:gridCol w="3713105"/>
                <a:gridCol w="2527403"/>
              </a:tblGrid>
              <a:tr h="2586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indent="1828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ობიექტი</a:t>
                      </a:r>
                      <a:r>
                        <a:rPr lang="ka-GE" sz="7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" indent="1828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კოორდინატი</a:t>
                      </a:r>
                      <a:r>
                        <a:rPr lang="ka-GE" sz="7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ka-GE" sz="7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ზემო ხაიშის შუა საუკუნეების ნამოსახლარი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" indent="1828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X -0270588  Y -4758288</a:t>
                      </a:r>
                      <a:r>
                        <a:rPr lang="ka-GE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de-DE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625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de-DE" sz="7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ჭუბერის თემი, სოფელი ზედა ლახამი მეტალურგიული საწარმო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" indent="1828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X -0270332  Y -4764915. </a:t>
                      </a:r>
                      <a:r>
                        <a:rPr lang="de-DE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797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>
                          <a:latin typeface="Sylfaen"/>
                          <a:ea typeface="Times New Roman"/>
                          <a:cs typeface="Arial"/>
                        </a:rPr>
                        <a:t>3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Sylfaen"/>
                        </a:rPr>
                        <a:t>ჭუბერის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თემი, სოფელი ქვედა მარღი (ნამოსახლარი)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" indent="1828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X -02</a:t>
                      </a:r>
                      <a:r>
                        <a:rPr lang="ka-GE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70318</a:t>
                      </a:r>
                      <a:r>
                        <a:rPr lang="en-US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  Y -47</a:t>
                      </a:r>
                      <a:r>
                        <a:rPr lang="ka-GE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65920</a:t>
                      </a:r>
                      <a:r>
                        <a:rPr lang="en-US" sz="700" b="1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; H659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de-DE" sz="7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ჭუბერის თემი, სოფელი ზედა მარღი. რომაული ხანის საგუშაგო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LAT  43’ 01’ 04” N        LONG  42’10’48” E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>
                          <a:latin typeface="Sylfaen"/>
                          <a:ea typeface="Times New Roman"/>
                          <a:cs typeface="Arial"/>
                        </a:rPr>
                        <a:t>5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ფარის თემი, სოფელი ზემო ლუჰა. შუა საუკუნეების ნამოსახლარი </a:t>
                      </a:r>
                      <a:r>
                        <a:rPr lang="ka-GE" sz="700">
                          <a:latin typeface="Sylfaen"/>
                          <a:ea typeface="Times New Roman"/>
                          <a:cs typeface="Sylfaen"/>
                        </a:rPr>
                        <a:t>  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LAT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37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93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70”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N     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LONG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50’37’9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” E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de-DE" sz="7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ბეჩოს თემის, სოფელი მაზერი,  ადგილი ,,გომარი’’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შუა საუკუნეების სამაროვანი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LAT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 43’02’17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”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N   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LONG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42’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34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41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” E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7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Sylfaen"/>
                        </a:rPr>
                        <a:t>ბეჩოს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თემი, სოფელი მაზერი, ,,შიხრის’’ შუა  საუკუნეების 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Sylfaen"/>
                        </a:rPr>
                        <a:t>საფორთიფიკაციო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 კედელი.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cadNusx"/>
                          <a:ea typeface="Times New Roman"/>
                          <a:cs typeface="Arial"/>
                        </a:rPr>
                        <a:t>709435.89</a:t>
                      </a: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700" b="1">
                          <a:latin typeface="Cambria"/>
                          <a:ea typeface="Times New Roman"/>
                          <a:cs typeface="Arial"/>
                        </a:rPr>
                        <a:t>m E </a:t>
                      </a:r>
                      <a:r>
                        <a:rPr lang="en-US" sz="700" b="1">
                          <a:latin typeface="AcadNusx"/>
                          <a:ea typeface="Times New Roman"/>
                          <a:cs typeface="Arial"/>
                        </a:rPr>
                        <a:t>9582051.85 </a:t>
                      </a:r>
                      <a:r>
                        <a:rPr lang="en-US" sz="700" b="1">
                          <a:latin typeface="Cambria"/>
                          <a:ea typeface="Times New Roman"/>
                          <a:cs typeface="Arial"/>
                        </a:rPr>
                        <a:t>m N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ka-GE" sz="7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ფარის თემი, სოფელი ქვედა ლუჰა, (ლუჰას განძი) სპილენძის არქაული ცული და შუბის პირი.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LAT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 42’59’53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”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N     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LONG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42’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34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31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” E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9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ბეჩოს თემი, სოფელი ქართვანი, ადგილი ,,ბენიერი’’,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საიუველირო (საოქრომჭედლო) იარაღები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cadNusx"/>
                          <a:ea typeface="Times New Roman"/>
                          <a:cs typeface="Arial"/>
                        </a:rPr>
                        <a:t>300735.89</a:t>
                      </a: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700" b="1">
                          <a:latin typeface="Cambria"/>
                          <a:ea typeface="Times New Roman"/>
                          <a:cs typeface="Arial"/>
                        </a:rPr>
                        <a:t>m E </a:t>
                      </a:r>
                      <a:r>
                        <a:rPr lang="en-US" sz="700" b="1">
                          <a:latin typeface="AcadNusx"/>
                          <a:ea typeface="Times New Roman"/>
                          <a:cs typeface="Arial"/>
                        </a:rPr>
                        <a:t>4765051.24 </a:t>
                      </a:r>
                      <a:r>
                        <a:rPr lang="en-US" sz="700" b="1">
                          <a:latin typeface="Cambria"/>
                          <a:ea typeface="Times New Roman"/>
                          <a:cs typeface="Arial"/>
                        </a:rPr>
                        <a:t>m N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2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ka-GE" sz="7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Sylfaen"/>
                        </a:rPr>
                        <a:t>ბეჩოს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თემი, სოფელი ქართვანი. ადგილი ,,ტირბიში’’,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88870" algn="l"/>
                        </a:tabLs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მეტალურგიული მაღარო.	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Arial"/>
                        </a:rPr>
                        <a:t>303109.75  </a:t>
                      </a:r>
                      <a:r>
                        <a:rPr lang="en-US" sz="700" b="1">
                          <a:latin typeface="Cambria"/>
                          <a:ea typeface="Times New Roman"/>
                          <a:cs typeface="Arial"/>
                        </a:rPr>
                        <a:t>m E </a:t>
                      </a:r>
                      <a:r>
                        <a:rPr lang="en-US" sz="700" b="1">
                          <a:latin typeface="AcadNusx"/>
                          <a:ea typeface="Times New Roman"/>
                          <a:cs typeface="Arial"/>
                        </a:rPr>
                        <a:t>4764893.15 </a:t>
                      </a:r>
                      <a:r>
                        <a:rPr lang="en-US" sz="700" b="1">
                          <a:latin typeface="Cambria"/>
                          <a:ea typeface="Times New Roman"/>
                          <a:cs typeface="Arial"/>
                        </a:rPr>
                        <a:t>m N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ka-G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ka-GE" sz="7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Sylfaen"/>
                        </a:rPr>
                        <a:t>ქვედა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იფარი, ადრე შუა საუკუნეების ქოთანი, სამტუჩა დოქი და ქვევრი.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LAT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 43’00’30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”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N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LONG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42’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17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29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” E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kern="1200">
                          <a:solidFill>
                            <a:srgbClr val="000000"/>
                          </a:solidFill>
                          <a:latin typeface="Sylfaen"/>
                          <a:ea typeface="Calibri"/>
                          <a:cs typeface="Times New Roman"/>
                        </a:rPr>
                        <a:t>12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210" marR="2984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ეცერის თემი, სოფელი ცალანარი წმ. გიორგის ეკლესია (</a:t>
                      </a:r>
                      <a:r>
                        <a:rPr lang="en-US" sz="700" b="1">
                          <a:latin typeface="Sylfaen"/>
                          <a:ea typeface="Times New Roman"/>
                          <a:cs typeface="Times New Roman"/>
                        </a:rPr>
                        <a:t>IX-X</a:t>
                      </a:r>
                      <a:r>
                        <a:rPr lang="ka-GE" sz="700" b="1">
                          <a:latin typeface="Sylfaen"/>
                          <a:ea typeface="Times New Roman"/>
                          <a:cs typeface="Times New Roman"/>
                        </a:rPr>
                        <a:t>)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700" b="1" dirty="0">
                          <a:latin typeface="Sylfaen"/>
                          <a:ea typeface="Times New Roman"/>
                          <a:cs typeface="Times New Roman"/>
                        </a:rPr>
                        <a:t>LAT</a:t>
                      </a:r>
                      <a:r>
                        <a:rPr lang="ka-GE" sz="700" b="1" dirty="0">
                          <a:latin typeface="Sylfaen"/>
                          <a:ea typeface="Times New Roman"/>
                          <a:cs typeface="Times New Roman"/>
                        </a:rPr>
                        <a:t>  43’00’38</a:t>
                      </a:r>
                      <a:r>
                        <a:rPr lang="en-US" sz="700" b="1" dirty="0">
                          <a:latin typeface="Sylfaen"/>
                          <a:ea typeface="Times New Roman"/>
                          <a:cs typeface="Times New Roman"/>
                        </a:rPr>
                        <a:t>”</a:t>
                      </a:r>
                      <a:r>
                        <a:rPr lang="ka-GE" sz="700" b="1" dirty="0">
                          <a:latin typeface="Sylfaen"/>
                          <a:ea typeface="Times New Roman"/>
                          <a:cs typeface="Times New Roman"/>
                        </a:rPr>
                        <a:t> N      </a:t>
                      </a:r>
                      <a:r>
                        <a:rPr lang="en-US" sz="700" b="1" dirty="0">
                          <a:latin typeface="Sylfaen"/>
                          <a:ea typeface="Times New Roman"/>
                          <a:cs typeface="Times New Roman"/>
                        </a:rPr>
                        <a:t>LONG</a:t>
                      </a:r>
                      <a:r>
                        <a:rPr lang="ka-GE" sz="700" b="1" dirty="0">
                          <a:latin typeface="Sylfae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700" b="1" dirty="0">
                          <a:latin typeface="Sylfaen"/>
                          <a:ea typeface="Times New Roman"/>
                          <a:cs typeface="Times New Roman"/>
                        </a:rPr>
                        <a:t>42’</a:t>
                      </a:r>
                      <a:r>
                        <a:rPr lang="ka-GE" sz="700" b="1" dirty="0">
                          <a:latin typeface="Sylfaen"/>
                          <a:ea typeface="Times New Roman"/>
                          <a:cs typeface="Times New Roman"/>
                        </a:rPr>
                        <a:t>49</a:t>
                      </a:r>
                      <a:r>
                        <a:rPr lang="en-US" sz="700" b="1" dirty="0">
                          <a:latin typeface="Sylfae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ka-GE" sz="700" b="1" dirty="0">
                          <a:latin typeface="Sylfaen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en-US" sz="700" b="1" dirty="0">
                          <a:latin typeface="Sylfaen"/>
                          <a:ea typeface="Times New Roman"/>
                          <a:cs typeface="Times New Roman"/>
                        </a:rPr>
                        <a:t>” E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685" marR="35685" marT="5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SVANETI2014\2014 წლის ექსპედიცია\suratebi-2013\ანტიკური ხანის ბრინჯოსა და სპილენძის მინიატურული ზომის საკულტო არტეფაქტები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714488"/>
            <a:ext cx="592935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2400" dirty="0" smtClean="0"/>
              <a:t>სპილანძისა და ბრინჯაოს მცირე პლასტიკის  საკულტო არტეფაქტები. ძვ.წ. </a:t>
            </a:r>
            <a:r>
              <a:rPr lang="en-US" sz="2400" dirty="0" smtClean="0"/>
              <a:t>II-I</a:t>
            </a:r>
            <a:r>
              <a:rPr lang="ka-GE" sz="2400" dirty="0" smtClean="0"/>
              <a:t> ათასწლეული, (სვანეთი, ბეჩოს თემი, ადგილი ,,ბენიერი’’)</a:t>
            </a:r>
            <a:endParaRPr lang="ru-RU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kviciani sul axlebi\foto\ბრინჯაოსა საკინძი და შუბისპირები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65318" y="1546860"/>
            <a:ext cx="3013364" cy="452628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2800" dirty="0" smtClean="0"/>
              <a:t>ბრინჯაოს საკინძი და შუბისპირები ძვ.წ. </a:t>
            </a:r>
            <a:r>
              <a:rPr lang="en-US" sz="2800" dirty="0" smtClean="0"/>
              <a:t>II-I </a:t>
            </a:r>
            <a:r>
              <a:rPr lang="ka-GE" sz="2800" dirty="0" smtClean="0"/>
              <a:t>ათასწლეული (სვანეთი, მესტიის რ-ნი, ბეჩოს თემი ადგილი ,,ბენიერი’’)</a:t>
            </a:r>
            <a:endParaRPr lang="ru-RU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xxx\xxx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2786082" cy="418454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2000" dirty="0" smtClean="0"/>
              <a:t>ბრინჯაოს საკინძი, ირმის თავის გამოსახულებით და მინიატურული  სატევრის ტარი ადამიანის ხელის გამოსახულებით  ძვ. წ. </a:t>
            </a:r>
            <a:r>
              <a:rPr lang="en-US" sz="2000" dirty="0" smtClean="0"/>
              <a:t>II-I </a:t>
            </a:r>
            <a:r>
              <a:rPr lang="ka-GE" sz="2000" dirty="0" smtClean="0"/>
              <a:t>ათასწლეული, (სვანეთიბეჩოს თემი, ადგილი ,,ბენიერი’’)</a:t>
            </a:r>
            <a:endParaRPr lang="ru-RU" sz="2000" dirty="0"/>
          </a:p>
        </p:txBody>
      </p:sp>
      <p:pic>
        <p:nvPicPr>
          <p:cNvPr id="1027" name="Picture 3" descr="C:\Documents and Settings\Администратор\Рабочий стол\xxx\xxx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065945"/>
            <a:ext cx="3927694" cy="3077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SVANETI2014\2014 წლის ექსპედიცია\suratebi-2013\ბრინჯაოსა და სპილენზის ფრაგმენტები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71612"/>
            <a:ext cx="550072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2400" dirty="0" smtClean="0"/>
              <a:t>სპილენძ-ბრინჯაოს ნახევარფაბრიკატები ძვ.წ. </a:t>
            </a:r>
            <a:r>
              <a:rPr lang="en-US" sz="2400" dirty="0" smtClean="0"/>
              <a:t>II-I</a:t>
            </a:r>
            <a:r>
              <a:rPr lang="ka-GE" sz="2400" dirty="0" smtClean="0"/>
              <a:t> ათასწლეული, (სვანეთი, ბეჩოს თემი, ადგილი ,,ბენიერი’’)</a:t>
            </a:r>
            <a:endParaRPr lang="ru-RU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SVANETI2014\2014 წლის ექსპედიცია\suratebi-2013\ბრინჯაოსა და სპილენძის ნახევარფაბრიკატები (ანტიკური ხანა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500174"/>
            <a:ext cx="478634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ka-GE" sz="2400" dirty="0" smtClean="0"/>
              <a:t>ბრინჯაოსა და სპილენძის ნახევარფაბრიკატებიძვ.წ. </a:t>
            </a:r>
            <a:r>
              <a:rPr lang="en-US" sz="2400" dirty="0" smtClean="0"/>
              <a:t>II-I</a:t>
            </a:r>
            <a:r>
              <a:rPr lang="ka-GE" sz="2400" dirty="0" smtClean="0"/>
              <a:t> ათასწლეული, (სვანეთი, ბეჩოს თემი, ადგილი ,,ბენიერი’’)  </a:t>
            </a:r>
            <a:endParaRPr lang="ru-RU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angarisi 2014\SVANETI2014\2014 წლის ექსპედიცია\გვირაბი\xedi\DSCN3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sz="2800" dirty="0" smtClean="0"/>
              <a:t>მდ. ენგურის, მარჯვენა სანაპირო, </a:t>
            </a:r>
            <a:br>
              <a:rPr lang="ka-GE" sz="2800" dirty="0" smtClean="0"/>
            </a:br>
            <a:r>
              <a:rPr lang="ka-GE" sz="2800" dirty="0" smtClean="0"/>
              <a:t>ადგილი ,,ბენიერი’’. </a:t>
            </a:r>
            <a:endParaRPr lang="ru-RU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Администратор\Рабочий стол\calanari\IMG_0138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728" y="1571612"/>
            <a:ext cx="585791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2800" dirty="0" smtClean="0"/>
              <a:t>წმ. გიორგის სახელობის </a:t>
            </a:r>
            <a:r>
              <a:rPr lang="en-US" sz="2800" dirty="0" smtClean="0"/>
              <a:t>IX-X </a:t>
            </a:r>
            <a:r>
              <a:rPr lang="ka-GE" sz="2800" dirty="0" smtClean="0"/>
              <a:t>სს ეკლესია (სვანეთი, ეცერის თმი, სოფ. ცალანარი)</a:t>
            </a:r>
            <a:endParaRPr lang="ru-RU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Администратор\Рабочий стол\calanari\6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643050"/>
            <a:ext cx="500066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IX-X </a:t>
            </a:r>
            <a:r>
              <a:rPr lang="ka-GE" sz="2400" dirty="0" smtClean="0"/>
              <a:t>სს. წმ. გიორგის სახელობის ეკლესიის წარწერის ფრაგმენტი (სვანეთი, მესტიის რ-ნი, სოფ. ცალანარი)</a:t>
            </a:r>
            <a:endParaRPr lang="ru-RU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C:\Documents and Settings\Администратор\Рабочий стол\Новая папка (2)\IMG_016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14488"/>
            <a:ext cx="2439785" cy="197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z="2800" smtClean="0"/>
              <a:t>თიხის საზიარო ჭურჭელი. წმ. გიორგის სახელობის </a:t>
            </a:r>
            <a:r>
              <a:rPr lang="en-US" sz="2800" dirty="0" smtClean="0"/>
              <a:t>IX-X </a:t>
            </a:r>
            <a:r>
              <a:rPr lang="ka-GE" sz="2800" dirty="0" smtClean="0"/>
              <a:t>სს ეკლესიის ეზო. (სვანეთი, ეცერის თემი, სოფ. ცალანარი)</a:t>
            </a:r>
            <a:endParaRPr lang="ru-RU" sz="2800" dirty="0"/>
          </a:p>
        </p:txBody>
      </p:sp>
      <p:pic>
        <p:nvPicPr>
          <p:cNvPr id="5" name="Рисунок 4" descr="C:\Documents and Settings\Администратор\Рабочий стол\Новая папка (2)\IMG_01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643050"/>
            <a:ext cx="2686050" cy="237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Администратор\Рабочий стол\Новая папка (2)\IMG_01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786190"/>
            <a:ext cx="2772684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Администратор\Рабочий стол\Новая папка (2)\IMG_017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786190"/>
            <a:ext cx="2526527" cy="243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Администратор\Рабочий стол\calanari\6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364333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IX-X </a:t>
            </a:r>
            <a:r>
              <a:rPr lang="ka-GE" sz="2400" dirty="0" smtClean="0"/>
              <a:t>სს. წმ. გიორგის სახელობის ეკლესიის  ფრაგმენტები (სვანეთი, მესტიის რ-ნი, სოფ. ცალანარი)</a:t>
            </a:r>
            <a:endParaRPr lang="ru-RU" sz="2400" dirty="0"/>
          </a:p>
        </p:txBody>
      </p:sp>
      <p:pic>
        <p:nvPicPr>
          <p:cNvPr id="5" name="Содержимое 3" descr="C:\Documents and Settings\Администратор\Рабочий стол\calanari\64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3438" y="2857496"/>
            <a:ext cx="400052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Администратор\Рабочий стол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714488"/>
            <a:ext cx="8078002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Администратор\Рабочий стол\6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85926"/>
            <a:ext cx="635798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Администратор\Рабочий стол\IMG_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480"/>
            <a:ext cx="6792936" cy="45259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286388"/>
            <a:ext cx="8229600" cy="1296974"/>
          </a:xfrm>
        </p:spPr>
        <p:txBody>
          <a:bodyPr>
            <a:noAutofit/>
          </a:bodyPr>
          <a:lstStyle/>
          <a:p>
            <a:r>
              <a:rPr lang="ka-GE" sz="1800" dirty="0" smtClean="0"/>
              <a:t>ადრე შუასაუკუნეების ქვევრის ტრანსპორტირება სვანეთის ისტორიულ-ეთნოგრაფიულ მუზეუმში. (სვანეთი, სოფ. ქვ. იფარი, ხიდი მდ. ენგურზე) თსუ არქეოლოგიის მიმართულების სტუდენტები: ამირან ნადირაშვილი და ოთარ აბუაშვილი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xxx\xxx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3929090" cy="294681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sz="2800" dirty="0" smtClean="0"/>
              <a:t>ადრე შუასაუკუნეების ხანის თიხის ჭურჭელი (სვანეთი, ლახამულის თემი, სოფ. ქვ. იფარი)</a:t>
            </a:r>
            <a:endParaRPr lang="ru-RU" sz="2800" dirty="0"/>
          </a:p>
        </p:txBody>
      </p:sp>
      <p:pic>
        <p:nvPicPr>
          <p:cNvPr id="3075" name="Picture 3" descr="C:\Documents and Settings\Администратор\Рабочий стол\xxx\xxx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357562"/>
            <a:ext cx="3682986" cy="2762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Администратор\Рабочий стол\xxx\xxx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85926"/>
            <a:ext cx="4357718" cy="290514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sz="2800" dirty="0" smtClean="0"/>
              <a:t>შუა საუკუნეების ხანის რკინის დანა და ორკაპა ისრისპირი (სვანეთი, იფარის თემი, სოფ. ბოგრეში)</a:t>
            </a:r>
            <a:endParaRPr lang="ru-RU" sz="2800" dirty="0"/>
          </a:p>
        </p:txBody>
      </p:sp>
      <p:pic>
        <p:nvPicPr>
          <p:cNvPr id="4" name="Picture 3" descr="C:\Documents and Settings\Администратор\Рабочий стол\xxx\xxx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60093" y="2559837"/>
            <a:ext cx="4643470" cy="3095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Рабочий стол\xxx\xxx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1612"/>
            <a:ext cx="6143668" cy="46077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2800" dirty="0" smtClean="0"/>
              <a:t>ანტიკური ხანის, მზის დისკოსებრი ბრინჯაოს გულსაკიდები, (სვანეთი, უშგულის თემი, სოფ. ჩაჟაში)</a:t>
            </a:r>
            <a:endParaRPr lang="ru-RU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514600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000" b="1" dirty="0" smtClean="0"/>
              <a:t>გმადლობთ ყურადღებისათვის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სურ 1"/>
          <p:cNvPicPr/>
          <p:nvPr/>
        </p:nvPicPr>
        <p:blipFill>
          <a:blip r:embed="rId2" cstate="print"/>
          <a:srcRect b="10145"/>
          <a:stretch>
            <a:fillRect/>
          </a:stretch>
        </p:blipFill>
        <p:spPr bwMode="auto">
          <a:xfrm>
            <a:off x="1219200" y="1066800"/>
            <a:ext cx="6553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5000" y="6096000"/>
            <a:ext cx="533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ხუდონჰესის (ლალხორის) დატბორვის ზონა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რუკა (копия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75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y document\katedra\OLIKOS GAMOGZAVNILEBI\SVANETI\afaq100\ძვ. წ. 7–4 ს.ს. საკულტო–რელიგიური კომპლექსი (სვანეთი, ზემო ხაიში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b="1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ძვ. წ</a:t>
            </a:r>
            <a:r>
              <a:rPr lang="en-US" b="1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VII_IV</a:t>
            </a:r>
            <a:r>
              <a:rPr lang="ka-GE" b="1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ს.ს. საკულტო</a:t>
            </a:r>
            <a:br>
              <a:rPr lang="ka-GE" b="1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ka-GE" b="1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კომპლექსი (სვანეთი, ზემო ხაიში)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სურ 21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2910" y="4143380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2400" dirty="0" smtClean="0"/>
              <a:t>ადრერკინის ხანის მეტალურგიული საწარმოს ნაშთები. </a:t>
            </a:r>
            <a:r>
              <a:rPr lang="ka-GE" sz="2400" smtClean="0"/>
              <a:t>თიხის კერამიკული მილები და რკინის შუბის პირი (სვანეთი</a:t>
            </a:r>
            <a:r>
              <a:rPr lang="ka-GE" sz="2400" dirty="0" smtClean="0"/>
              <a:t>, ჭუბერის თემი, სოფ. ლახამი)</a:t>
            </a:r>
            <a:endParaRPr lang="ru-RU" sz="2400" dirty="0"/>
          </a:p>
        </p:txBody>
      </p:sp>
      <p:pic>
        <p:nvPicPr>
          <p:cNvPr id="5" name="Содержимое 3" descr="G:\suratebi 2014\TSU CANCLERI\IMG_2565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4"/>
            <a:ext cx="257176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Администратор\Рабочий стол\SAM_58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714488"/>
            <a:ext cx="1936031" cy="4489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SVANETI2014\2014 წლის ექსპედიცია\არტეფაქტები\ცულჩაქუჩი\IMG_25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571612"/>
            <a:ext cx="392909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2800" dirty="0" smtClean="0"/>
              <a:t>ე.წ. წებელდური ტიპის რკინის ცული ძვ. წ. </a:t>
            </a:r>
            <a:r>
              <a:rPr sz="2800" smtClean="0"/>
              <a:t>VI-V </a:t>
            </a:r>
            <a:r>
              <a:rPr lang="ka-GE" sz="2800" dirty="0" smtClean="0"/>
              <a:t>სს. (სვანეთი ჭუბერის თემი. სოფ. ქვ. მარღი)</a:t>
            </a:r>
            <a:endParaRPr lang="ru-RU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suratebi 2014\IMG_0339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3042" y="1571612"/>
            <a:ext cx="578647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2400" dirty="0" smtClean="0"/>
              <a:t>შუა საუკუნეების არტეფაქტები, ჭუბერის თემი, სოფ. ქვ. მარღი</a:t>
            </a:r>
            <a:endParaRPr lang="ru-RU" sz="2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349</TotalTime>
  <Words>894</Words>
  <Application>Microsoft Office PowerPoint</Application>
  <PresentationFormat>Экран (4:3)</PresentationFormat>
  <Paragraphs>161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Бумажная</vt:lpstr>
      <vt:lpstr>სვანეთის 2014 წლის არქეოლოგიური                                  ექსპედიციის  ანგარიში </vt:lpstr>
      <vt:lpstr>Слайд 2</vt:lpstr>
      <vt:lpstr>Слайд 3</vt:lpstr>
      <vt:lpstr>Слайд 4</vt:lpstr>
      <vt:lpstr>Слайд 5</vt:lpstr>
      <vt:lpstr>ძვ. წVII_IVს.ს. საკულტო  კომპლექსი (სვანეთი, ზემო ხაიში)</vt:lpstr>
      <vt:lpstr>ადრერკინის ხანის მეტალურგიული საწარმოს ნაშთები. თიხის კერამიკული მილები და რკინის შუბის პირი (სვანეთი, ჭუბერის თემი, სოფ. ლახამი)</vt:lpstr>
      <vt:lpstr>ე.წ. წებელდური ტიპის რკინის ცული ძვ. წ. VI-V სს. (სვანეთი ჭუბერის თემი. სოფ. ქვ. მარღი)</vt:lpstr>
      <vt:lpstr>შუა საუკუნეების არტეფაქტები, ჭუბერის თემი, სოფ. ქვ. მარღი</vt:lpstr>
      <vt:lpstr>ზემო ლუჰას შუა საუკუნეების ნამოსახლარი</vt:lpstr>
      <vt:lpstr>შუა საუკუნეების სასიმაგრო თავდაცვითი კედლის ფრაგმენტი. სვანეთი, მესტიის რ-ნი, ბეჩოს თემი, ადგილი ,,შიხრა’’.</vt:lpstr>
      <vt:lpstr>სპილენძის ნივთების კოლექცია (ცული, სატევრისპირი, საკინძი)  ძვ.წ. IV-III ათასწლეული (სვანეთი, მესტის რ-ნი სოფ. ქვ. ლუჰა)</vt:lpstr>
      <vt:lpstr>ძვ.წ. IV ათასწლეულის სპილენძის ყუადაქანებული ცული (სვანეთი, მესტიის რაიონი ცოფ. ქვ. ლუჰა) </vt:lpstr>
      <vt:lpstr>სპილენძ-ბრინჯაოს ნივთების კოლექცია IV-III-II ათასწლეულები. (სვანეთი, მესტიის რ-ნი, სოფლები, ქვ. ლუჰა, და ზედა ლუჰა)</vt:lpstr>
      <vt:lpstr>საუველირო (საოქრომჭედლო) იარაღები.   ძვ.წ. I ათასწლეული (სვანეთი, მესტიის რ-ნი, ბეჩოს თემი, ადგილი ,,ბენიერი’’)</vt:lpstr>
      <vt:lpstr>საუველირო (საოქრომჭედლო) იარაღები.   ძვ.წ. I ათასწლეული (სვანეთი, მესტიის რ-ნი, ბეჩოს თემი, ადგილი ,,ბენიერი’’)</vt:lpstr>
      <vt:lpstr>რენტგენოფლუორესცენტული  ანალიზის  შედეგები </vt:lpstr>
      <vt:lpstr>სამთადამნო  გამონამუშვარი (მაღარო) - სვანეთი, მესტიის რ-ნი ბეჩოს თემი. ადგილი ,,ტირბიში’’</vt:lpstr>
      <vt:lpstr>ტირბიშის მაღაროს რენტგენოფლუორესცენტული  ანალიზის  შედეგები  მიკროსკოპში ქანი წარმოდგენილია რკინის ჰიდროჟანგის (ლიმონიტი) ფოროვანი მასით. ფორები ცარიელია. იშვიათად გვხვდება კვარცის წვრილი მარცვლები. </vt:lpstr>
      <vt:lpstr>სპილანძისა და ბრინჯაოს მცირე პლასტიკის  საკულტო არტეფაქტები. ძვ.წ. II-I ათასწლეული, (სვანეთი, ბეჩოს თემი, ადგილი ,,ბენიერი’’)</vt:lpstr>
      <vt:lpstr>ბრინჯაოს საკინძი და შუბისპირები ძვ.წ. II-I ათასწლეული (სვანეთი, მესტიის რ-ნი, ბეჩოს თემი ადგილი ,,ბენიერი’’)</vt:lpstr>
      <vt:lpstr>ბრინჯაოს საკინძი, ირმის თავის გამოსახულებით და მინიატურული  სატევრის ტარი ადამიანის ხელის გამოსახულებით  ძვ. წ. II-I ათასწლეული, (სვანეთიბეჩოს თემი, ადგილი ,,ბენიერი’’)</vt:lpstr>
      <vt:lpstr>სპილენძ-ბრინჯაოს ნახევარფაბრიკატები ძვ.წ. II-I ათასწლეული, (სვანეთი, ბეჩოს თემი, ადგილი ,,ბენიერი’’)</vt:lpstr>
      <vt:lpstr>ბრინჯაოსა და სპილენძის ნახევარფაბრიკატებიძვ.წ. II-I ათასწლეული, (სვანეთი, ბეჩოს თემი, ადგილი ,,ბენიერი’’)  </vt:lpstr>
      <vt:lpstr>მდ. ენგურის, მარჯვენა სანაპირო,  ადგილი ,,ბენიერი’’. </vt:lpstr>
      <vt:lpstr>წმ. გიორგის სახელობის IX-X სს ეკლესია (სვანეთი, ეცერის თმი, სოფ. ცალანარი)</vt:lpstr>
      <vt:lpstr>IX-X სს. წმ. გიორგის სახელობის ეკლესიის წარწერის ფრაგმენტი (სვანეთი, მესტიის რ-ნი, სოფ. ცალანარი)</vt:lpstr>
      <vt:lpstr>თიხის საზიარო ჭურჭელი. წმ. გიორგის სახელობის IX-X სს ეკლესიის ეზო. (სვანეთი, ეცერის თემი, სოფ. ცალანარი)</vt:lpstr>
      <vt:lpstr>IX-X სს. წმ. გიორგის სახელობის ეკლესიის  ფრაგმენტები (სვანეთი, მესტიის რ-ნი, სოფ. ცალანარი)</vt:lpstr>
      <vt:lpstr>Слайд 30</vt:lpstr>
      <vt:lpstr>ადრე შუასაუკუნეების ქვევრის ტრანსპორტირება სვანეთის ისტორიულ-ეთნოგრაფიულ მუზეუმში. (სვანეთი, სოფ. ქვ. იფარი, ხიდი მდ. ენგურზე) თსუ არქეოლოგიის მიმართულების სტუდენტები: ამირან ნადირაშვილი და ოთარ აბუაშვილი </vt:lpstr>
      <vt:lpstr>ადრე შუასაუკუნეების ხანის თიხის ჭურჭელი (სვანეთი, ლახამულის თემი, სოფ. ქვ. იფარი)</vt:lpstr>
      <vt:lpstr>შუა საუკუნეების ხანის რკინის დანა და ორკაპა ისრისპირი (სვანეთი, იფარის თემი, სოფ. ბოგრეში)</vt:lpstr>
      <vt:lpstr>ანტიკური ხანის, მზის დისკოსებრი ბრინჯაოს გულსაკიდები, (სვანეთი, უშგულის თემი, სოფ. ჩაჟაში)</vt:lpstr>
      <vt:lpstr>Слайд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ძვ. წ. 7–4 ს.ს. საკულტო–რელიგიური კომპლექსი (სვანეთი, ზემო ხაიში)</dc:title>
  <dc:creator>User</dc:creator>
  <cp:lastModifiedBy>Speed_XP</cp:lastModifiedBy>
  <cp:revision>51</cp:revision>
  <dcterms:created xsi:type="dcterms:W3CDTF">2006-08-16T00:00:00Z</dcterms:created>
  <dcterms:modified xsi:type="dcterms:W3CDTF">2015-03-19T06:16:03Z</dcterms:modified>
</cp:coreProperties>
</file>